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Heebo Light" panose="020F0302020204030204" pitchFamily="34" charset="0"/>
      <p:regular r:id="rId11"/>
    </p:embeddedFont>
    <p:embeddedFont>
      <p:font typeface="Montserrat" pitchFamily="2" charset="77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24" d="100"/>
          <a:sy n="124" d="100"/>
        </p:scale>
        <p:origin x="20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090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otebooklm.google.com/notebook/ee5610d5-59a0-497e-95d9-31dcaaae97e3/audio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88" y="522089"/>
            <a:ext cx="13301424" cy="74820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488" y="8217694"/>
            <a:ext cx="13301424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820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QA Transformation: From Cost Center to Competitive Advantage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5485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Manual testing consumes 25-40% of development time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Large test suites have high maintenance overhead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7846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Production issues still occur despite extensive testing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7685961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Test-Centric to Intelligence-Centric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Writing tests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Binary pass/fail validation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4743212"/>
            <a:ext cx="2951678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Analyzing system behavior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Continuous monitoring across environments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learns patterns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Predicts issues before they happen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6860381"/>
            <a:ext cx="2617708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Leverages existing tools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New Relic, NPAW, MUX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6940" y="383131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DEMO    </a:t>
            </a:r>
            <a:r>
              <a:rPr lang="en-US" sz="3550" u="sng" dirty="0">
                <a:solidFill>
                  <a:srgbClr val="8252E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audio</a:t>
            </a:r>
            <a:endParaRPr lang="en-US" sz="35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8B5060-B0CB-9DA5-7DB6-6F6F2370C73A}"/>
              </a:ext>
            </a:extLst>
          </p:cNvPr>
          <p:cNvSpPr txBox="1"/>
          <p:nvPr/>
        </p:nvSpPr>
        <p:spPr>
          <a:xfrm>
            <a:off x="5568593" y="4962418"/>
            <a:ext cx="5619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Documentation: Confluence – Data Driven QA Transition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543" y="704255"/>
            <a:ext cx="7063740" cy="650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Independently Verified ROI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8543" y="1770936"/>
            <a:ext cx="3687366" cy="686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67%</a:t>
            </a:r>
            <a:endParaRPr lang="en-US" sz="5400" dirty="0"/>
          </a:p>
        </p:txBody>
      </p:sp>
      <p:sp>
        <p:nvSpPr>
          <p:cNvPr id="5" name="Text 2"/>
          <p:cNvSpPr/>
          <p:nvPr/>
        </p:nvSpPr>
        <p:spPr>
          <a:xfrm>
            <a:off x="1271111" y="2717959"/>
            <a:ext cx="2602111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QA Time Reduction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28543" y="3168134"/>
            <a:ext cx="3687366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Teams spend less time on manual testing activities.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28091" y="1770936"/>
            <a:ext cx="3687366" cy="686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42%</a:t>
            </a:r>
            <a:endParaRPr lang="en-US" sz="5400" dirty="0"/>
          </a:p>
        </p:txBody>
      </p:sp>
      <p:sp>
        <p:nvSpPr>
          <p:cNvPr id="8" name="Text 5"/>
          <p:cNvSpPr/>
          <p:nvPr/>
        </p:nvSpPr>
        <p:spPr>
          <a:xfrm>
            <a:off x="5270659" y="2717959"/>
            <a:ext cx="2602111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Faster Releases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728091" y="3168134"/>
            <a:ext cx="3687366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Accelerated deployment cycles with confidence.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28543" y="6859548"/>
            <a:ext cx="7686913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These results verified by independent third-party audits across multiple customer implementations.</a:t>
            </a:r>
            <a:endParaRPr lang="en-US" sz="1600" dirty="0"/>
          </a:p>
        </p:txBody>
      </p:sp>
      <p:sp>
        <p:nvSpPr>
          <p:cNvPr id="22" name="Text 7">
            <a:extLst>
              <a:ext uri="{FF2B5EF4-FFF2-40B4-BE49-F238E27FC236}">
                <a16:creationId xmlns:a16="http://schemas.microsoft.com/office/drawing/2014/main" id="{858CDA5F-B488-4D13-71F3-5572966A20E5}"/>
              </a:ext>
            </a:extLst>
          </p:cNvPr>
          <p:cNvSpPr/>
          <p:nvPr/>
        </p:nvSpPr>
        <p:spPr>
          <a:xfrm>
            <a:off x="871254" y="4315242"/>
            <a:ext cx="3687366" cy="686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89%</a:t>
            </a:r>
            <a:endParaRPr lang="en-US" sz="5400" dirty="0"/>
          </a:p>
        </p:txBody>
      </p:sp>
      <p:sp>
        <p:nvSpPr>
          <p:cNvPr id="23" name="Text 8">
            <a:extLst>
              <a:ext uri="{FF2B5EF4-FFF2-40B4-BE49-F238E27FC236}">
                <a16:creationId xmlns:a16="http://schemas.microsoft.com/office/drawing/2014/main" id="{84C3EF24-4051-34E5-A291-24132B713419}"/>
              </a:ext>
            </a:extLst>
          </p:cNvPr>
          <p:cNvSpPr/>
          <p:nvPr/>
        </p:nvSpPr>
        <p:spPr>
          <a:xfrm>
            <a:off x="1413822" y="5262265"/>
            <a:ext cx="2602111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Issue Detection</a:t>
            </a:r>
            <a:endParaRPr lang="en-US" sz="2000" dirty="0"/>
          </a:p>
        </p:txBody>
      </p:sp>
      <p:sp>
        <p:nvSpPr>
          <p:cNvPr id="24" name="Text 9">
            <a:extLst>
              <a:ext uri="{FF2B5EF4-FFF2-40B4-BE49-F238E27FC236}">
                <a16:creationId xmlns:a16="http://schemas.microsoft.com/office/drawing/2014/main" id="{BB04C5F5-9515-AA68-B5E7-943FC7198EA3}"/>
              </a:ext>
            </a:extLst>
          </p:cNvPr>
          <p:cNvSpPr/>
          <p:nvPr/>
        </p:nvSpPr>
        <p:spPr>
          <a:xfrm>
            <a:off x="871254" y="5712440"/>
            <a:ext cx="3687366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More problems caught before reaching production.</a:t>
            </a:r>
            <a:endParaRPr lang="en-US" sz="1600" dirty="0"/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DA648830-DEF4-D23E-4928-053AC3085780}"/>
              </a:ext>
            </a:extLst>
          </p:cNvPr>
          <p:cNvSpPr/>
          <p:nvPr/>
        </p:nvSpPr>
        <p:spPr>
          <a:xfrm>
            <a:off x="4728090" y="4315242"/>
            <a:ext cx="3687366" cy="686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00"/>
              </a:lnSpc>
              <a:buNone/>
            </a:pPr>
            <a:r>
              <a:rPr lang="en-US" sz="5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60%</a:t>
            </a:r>
            <a:endParaRPr lang="en-US" sz="5400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1EF65B8E-765A-8026-AB19-C459CD2E7B2D}"/>
              </a:ext>
            </a:extLst>
          </p:cNvPr>
          <p:cNvSpPr/>
          <p:nvPr/>
        </p:nvSpPr>
        <p:spPr>
          <a:xfrm>
            <a:off x="5270658" y="5262265"/>
            <a:ext cx="2602111" cy="967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Reduction in Production </a:t>
            </a:r>
          </a:p>
          <a:p>
            <a:pPr marL="0" indent="0" algn="ctr">
              <a:lnSpc>
                <a:spcPts val="255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Incidents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5871" y="417790"/>
            <a:ext cx="5133737" cy="472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Independently Verified ROI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6015871" y="1193125"/>
            <a:ext cx="8085058" cy="49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296%</a:t>
            </a:r>
            <a:endParaRPr lang="en-US" sz="3900" dirty="0"/>
          </a:p>
        </p:txBody>
      </p:sp>
      <p:sp>
        <p:nvSpPr>
          <p:cNvPr id="5" name="Text 2"/>
          <p:cNvSpPr/>
          <p:nvPr/>
        </p:nvSpPr>
        <p:spPr>
          <a:xfrm>
            <a:off x="9112687" y="1881426"/>
            <a:ext cx="1891308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ROI over 3 years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6015871" y="2208609"/>
            <a:ext cx="8085058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Break-even within six months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6015871" y="2980134"/>
            <a:ext cx="8085058" cy="49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$2-4M</a:t>
            </a:r>
            <a:endParaRPr lang="en-US" sz="3900" dirty="0"/>
          </a:p>
        </p:txBody>
      </p:sp>
      <p:sp>
        <p:nvSpPr>
          <p:cNvPr id="8" name="Text 5"/>
          <p:cNvSpPr/>
          <p:nvPr/>
        </p:nvSpPr>
        <p:spPr>
          <a:xfrm>
            <a:off x="9112687" y="3668435"/>
            <a:ext cx="1891308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Annual savings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015871" y="3995618"/>
            <a:ext cx="8085058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Testing resources reduction</a:t>
            </a:r>
            <a:endParaRPr lang="en-US" sz="1150" dirty="0"/>
          </a:p>
        </p:txBody>
      </p:sp>
      <p:sp>
        <p:nvSpPr>
          <p:cNvPr id="10" name="Text 7"/>
          <p:cNvSpPr/>
          <p:nvPr/>
        </p:nvSpPr>
        <p:spPr>
          <a:xfrm>
            <a:off x="6015871" y="4767143"/>
            <a:ext cx="8085058" cy="49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35-50%</a:t>
            </a:r>
            <a:endParaRPr lang="en-US" sz="3900" dirty="0"/>
          </a:p>
        </p:txBody>
      </p:sp>
      <p:sp>
        <p:nvSpPr>
          <p:cNvPr id="11" name="Text 8"/>
          <p:cNvSpPr/>
          <p:nvPr/>
        </p:nvSpPr>
        <p:spPr>
          <a:xfrm>
            <a:off x="9112687" y="5455444"/>
            <a:ext cx="1891308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Faster releases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015871" y="5782628"/>
            <a:ext cx="8085058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Accelerated development cycles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6015871" y="6554153"/>
            <a:ext cx="8085058" cy="49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&lt;3</a:t>
            </a:r>
            <a:endParaRPr lang="en-US" sz="3900" dirty="0"/>
          </a:p>
        </p:txBody>
      </p:sp>
      <p:sp>
        <p:nvSpPr>
          <p:cNvPr id="14" name="Text 11"/>
          <p:cNvSpPr/>
          <p:nvPr/>
        </p:nvSpPr>
        <p:spPr>
          <a:xfrm>
            <a:off x="9112687" y="7242453"/>
            <a:ext cx="1891308" cy="236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Month payback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6015871" y="7569637"/>
            <a:ext cx="8085058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1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Quick return on investment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Perfect First Project for AI/ML Team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50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78860" y="24932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528649"/>
            <a:ext cx="31088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Low-risk environment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Failed tests don't impact customers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1011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878860" y="414367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41790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Immediate benefits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4" y="473547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Measurable ROI from day one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8602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878860" y="590279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938157"/>
            <a:ext cx="29283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Builds AI capabilities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5" y="658794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Infrastructure and skills that scale beyond QA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6545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6-Month Pilot: The First Step to Success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2317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028224" y="2757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Investment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4802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Pilot budget up to $500K. Likely lower with existing tools and services.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523172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919901" y="27576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Success Metrics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24802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50% cost reduction. 30% faster releases. 40% fewer production incidents.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97981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8224" y="50324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Required Support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52283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Executive sponsorship. Cross-functional collaboration. Immediate approval.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73822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pilot transforms QA from an operational expense to a strategic advantage. It positions us to compete in an AI-driven future.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285</Words>
  <Application>Microsoft Macintosh PowerPoint</Application>
  <PresentationFormat>Custom</PresentationFormat>
  <Paragraphs>68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Montserrat</vt:lpstr>
      <vt:lpstr>Heebo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Alpin, Rostislav</cp:lastModifiedBy>
  <cp:revision>4</cp:revision>
  <dcterms:created xsi:type="dcterms:W3CDTF">2025-05-29T14:36:58Z</dcterms:created>
  <dcterms:modified xsi:type="dcterms:W3CDTF">2025-06-10T15:02:04Z</dcterms:modified>
</cp:coreProperties>
</file>